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80" d="100"/>
          <a:sy n="80" d="100"/>
        </p:scale>
        <p:origin x="-874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/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PowerPoint]Sheet1'!$A$2</c:f>
              <c:strCache>
                <c:ptCount val="1"/>
                <c:pt idx="0">
                  <c:v>Energjia e kursyer [kWh]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'[Chart in Microsoft Office PowerPoint]Sheet1'!$B$1:$F$1</c:f>
              <c:strCache>
                <c:ptCount val="5"/>
                <c:pt idx="0">
                  <c:v>viti 1</c:v>
                </c:pt>
                <c:pt idx="1">
                  <c:v>viti 5</c:v>
                </c:pt>
                <c:pt idx="2">
                  <c:v>viti 10</c:v>
                </c:pt>
                <c:pt idx="3">
                  <c:v>viti 20</c:v>
                </c:pt>
                <c:pt idx="4">
                  <c:v>viti 25</c:v>
                </c:pt>
              </c:strCache>
            </c:strRef>
          </c:cat>
          <c:val>
            <c:numRef>
              <c:f>'[Chart in Microsoft Office PowerPoint]Sheet1'!$B$2:$F$2</c:f>
              <c:numCache>
                <c:formatCode>General</c:formatCode>
                <c:ptCount val="5"/>
                <c:pt idx="0">
                  <c:v>15000</c:v>
                </c:pt>
                <c:pt idx="1">
                  <c:v>75000</c:v>
                </c:pt>
                <c:pt idx="2">
                  <c:v>150000</c:v>
                </c:pt>
                <c:pt idx="3">
                  <c:v>300000</c:v>
                </c:pt>
                <c:pt idx="4">
                  <c:v>375000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9696"/>
        <c:axId val="81158720"/>
      </c:barChart>
      <c:catAx>
        <c:axId val="11778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81158720"/>
        <c:crosses val="autoZero"/>
        <c:auto val="1"/>
        <c:lblAlgn val="ctr"/>
        <c:lblOffset val="100"/>
        <c:noMultiLvlLbl val="0"/>
      </c:catAx>
      <c:valAx>
        <c:axId val="811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117789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err="1"/>
              <a:t>Kursimi</a:t>
            </a:r>
            <a:r>
              <a:rPr lang="en-US" sz="1400" dirty="0"/>
              <a:t> </a:t>
            </a:r>
            <a:r>
              <a:rPr lang="en-US" sz="1400" dirty="0" err="1"/>
              <a:t>nga</a:t>
            </a:r>
            <a:r>
              <a:rPr lang="en-US" sz="1400" dirty="0"/>
              <a:t> </a:t>
            </a:r>
            <a:r>
              <a:rPr lang="en-US" sz="1400" dirty="0" err="1"/>
              <a:t>termoizolimi</a:t>
            </a:r>
            <a:r>
              <a:rPr lang="en-US" sz="1400" dirty="0"/>
              <a:t> [</a:t>
            </a:r>
            <a:r>
              <a:rPr lang="en-US" sz="1400" dirty="0" err="1"/>
              <a:t>Lekë</a:t>
            </a:r>
            <a:r>
              <a:rPr lang="en-US" sz="1400" dirty="0"/>
              <a:t>/</a:t>
            </a:r>
            <a:r>
              <a:rPr lang="en-US" sz="1400" dirty="0" err="1"/>
              <a:t>vit</a:t>
            </a:r>
            <a:r>
              <a:rPr lang="en-US" sz="1400" dirty="0"/>
              <a:t>]</a:t>
            </a:r>
          </a:p>
        </c:rich>
      </c:tx>
      <c:layout>
        <c:manualLayout>
          <c:xMode val="edge"/>
          <c:yMode val="edge"/>
          <c:x val="0.22012623682815127"/>
          <c:y val="3.74533205075219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32946665656691"/>
          <c:y val="0.24344658329889224"/>
          <c:w val="0.8113224157380432"/>
          <c:h val="0.58801713196809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'[Chart in Microsoft Office PowerPoint]Sheet1'!$B$1:$F$1</c:f>
              <c:strCache>
                <c:ptCount val="5"/>
                <c:pt idx="0">
                  <c:v>viti 1</c:v>
                </c:pt>
                <c:pt idx="1">
                  <c:v>viti 5</c:v>
                </c:pt>
                <c:pt idx="2">
                  <c:v>viti 10</c:v>
                </c:pt>
                <c:pt idx="3">
                  <c:v>viti 20</c:v>
                </c:pt>
                <c:pt idx="4">
                  <c:v>viti 25</c:v>
                </c:pt>
              </c:strCache>
            </c:strRef>
          </c:cat>
          <c:val>
            <c:numRef>
              <c:f>'[Chart in Microsoft Office PowerPoint]Sheet1'!$B$3:$F$3</c:f>
              <c:numCache>
                <c:formatCode>General</c:formatCode>
                <c:ptCount val="5"/>
                <c:pt idx="0">
                  <c:v>165600</c:v>
                </c:pt>
                <c:pt idx="1">
                  <c:v>828000</c:v>
                </c:pt>
                <c:pt idx="2">
                  <c:v>1656000</c:v>
                </c:pt>
                <c:pt idx="3">
                  <c:v>3312000</c:v>
                </c:pt>
                <c:pt idx="4">
                  <c:v>4140000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90208"/>
        <c:axId val="81160448"/>
      </c:barChart>
      <c:catAx>
        <c:axId val="1177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116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1604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17790208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0692-DD91-4E7E-B260-A80B2C918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87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07BE-BA0E-4687-AC13-C1F285BD55F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464C-3107-49A5-B384-35D01698B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5400" b="1" dirty="0" smtClean="0"/>
              <a:t>ALBAROAD  sh.a.		</a:t>
            </a:r>
            <a:r>
              <a:rPr lang="it-IT" sz="2000" dirty="0" smtClean="0"/>
              <a:t>Autostrada Tr-Dr Km4</a:t>
            </a:r>
            <a:br>
              <a:rPr lang="it-IT" sz="2000" dirty="0" smtClean="0"/>
            </a:br>
            <a:r>
              <a:rPr lang="it-IT" sz="2000" dirty="0" smtClean="0"/>
              <a:t>					        AL-1000, Tirane.</a:t>
            </a:r>
            <a:endParaRPr lang="it-IT" sz="2000" dirty="0"/>
          </a:p>
        </p:txBody>
      </p:sp>
      <p:pic>
        <p:nvPicPr>
          <p:cNvPr id="4" name="Picture 2" descr="fasad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181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562600" y="1600200"/>
            <a:ext cx="3200400" cy="4495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it-IT" sz="2400" dirty="0" smtClean="0"/>
              <a:t>CILESI E GARANTUAR NDERTESA</a:t>
            </a:r>
          </a:p>
          <a:p>
            <a:pPr algn="ctr">
              <a:lnSpc>
                <a:spcPct val="200000"/>
              </a:lnSpc>
            </a:pPr>
            <a:r>
              <a:rPr lang="it-IT" sz="2400" dirty="0" smtClean="0"/>
              <a:t>me STANDARD</a:t>
            </a:r>
          </a:p>
          <a:p>
            <a:pPr algn="ctr">
              <a:lnSpc>
                <a:spcPct val="200000"/>
              </a:lnSpc>
            </a:pPr>
            <a:r>
              <a:rPr lang="it-IT" sz="2400" dirty="0" smtClean="0"/>
              <a:t>ISO</a:t>
            </a:r>
          </a:p>
          <a:p>
            <a:pPr algn="ctr">
              <a:lnSpc>
                <a:spcPct val="200000"/>
              </a:lnSpc>
            </a:pPr>
            <a:r>
              <a:rPr lang="it-IT" sz="2400" dirty="0" smtClean="0"/>
              <a:t>9001:2008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828800"/>
            <a:ext cx="8229600" cy="4315027"/>
          </a:xfrm>
          <a:prstGeom prst="rect">
            <a:avLst/>
          </a:prstGeom>
          <a:ln>
            <a:headEnd/>
            <a:tailEnd/>
          </a:ln>
          <a:scene3d>
            <a:camera prst="perspectiveAbove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izolues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ofron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performancë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të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madhe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izoluese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cila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arrine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50%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më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shume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nje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polisterol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tradicional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duke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ndihmuar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ruajtjen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mjedisit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të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kursimit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Ekologjikisht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Miqësor</a:t>
            </a:r>
            <a:endParaRPr lang="en-US" sz="2000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izolues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nuk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permban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CFCs, HCFCs, HFCs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ose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të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tjera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gazra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të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halogjenizuara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perberjen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qelizave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Në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vend të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këtyre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ajo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përmbanë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ajrin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gazi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qelizave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cili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garanton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ruajtjen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përcjellshmërisë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termike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gjatë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gjithë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jetës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së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ndërtimit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spc="600" dirty="0" smtClean="0"/>
              <a:t>IMPAKTI MJEDISOR</a:t>
            </a:r>
            <a:endParaRPr lang="en-US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Eficenca</a:t>
            </a:r>
            <a:r>
              <a:rPr lang="en-US" dirty="0" smtClean="0"/>
              <a:t> - </a:t>
            </a:r>
            <a:r>
              <a:rPr lang="en-US" dirty="0" err="1" smtClean="0"/>
              <a:t>Ekonomike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029057"/>
            <a:ext cx="8229600" cy="319472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None/>
            </a:pPr>
            <a:endParaRPr lang="en-US" sz="16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Grafiti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Duke 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krahasuar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produkte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te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tjera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ngjashme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izoluese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nuk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ndikim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impaktit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mjedisor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nuk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ndot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ambientin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Perdorimi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materialeve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termoizoluese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izoporgrafit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sanksionuar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edhe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nga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ligjore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cilat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percaktojne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qarte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keto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domosdoshmeri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tu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perdorur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ambiente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private,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sociale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ashtu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dhe ne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ato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publike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rritur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ndjeshem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kursimin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energjise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dhe ne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shume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burime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natyrore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mjedisore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) dhe </a:t>
            </a:r>
            <a:r>
              <a:rPr lang="en-US" sz="16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ekonomike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200" y="1912203"/>
            <a:ext cx="8229600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843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Eko-eficenca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843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e </a:t>
            </a: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aplikimeve</a:t>
            </a: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sipas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analizes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vleresimit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ekonomik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dhe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kend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veshtrimit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mjedisor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Perdorime</a:t>
            </a:r>
            <a:r>
              <a:rPr lang="en-US" dirty="0" smtClean="0"/>
              <a:t> te </a:t>
            </a:r>
            <a:r>
              <a:rPr lang="en-US" dirty="0" err="1" smtClean="0"/>
              <a:t>ndryshme</a:t>
            </a:r>
            <a:r>
              <a:rPr lang="en-US" dirty="0" smtClean="0"/>
              <a:t> me </a:t>
            </a:r>
            <a:r>
              <a:rPr lang="en-US" dirty="0" err="1" smtClean="0"/>
              <a:t>Izopor</a:t>
            </a:r>
            <a:r>
              <a:rPr lang="en-US" dirty="0" smtClean="0"/>
              <a:t> </a:t>
            </a:r>
            <a:r>
              <a:rPr lang="en-US" dirty="0" err="1" smtClean="0"/>
              <a:t>Grafit</a:t>
            </a:r>
            <a:endParaRPr lang="en-US" dirty="0"/>
          </a:p>
        </p:txBody>
      </p:sp>
      <p:pic>
        <p:nvPicPr>
          <p:cNvPr id="1026" name="Picture 2" descr="G:\Te ndryshme\prezantimi\foto prezantimi\New Picture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1" y="2133600"/>
            <a:ext cx="3759793" cy="33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e ndryshme\prezantimi\foto prezantimi\New Picture (5)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133600"/>
            <a:ext cx="3717003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TermoIzolimi Kursen Energji – Kursen Para</a:t>
            </a:r>
            <a:endParaRPr lang="it-IT" sz="3600" dirty="0"/>
          </a:p>
        </p:txBody>
      </p:sp>
      <p:pic>
        <p:nvPicPr>
          <p:cNvPr id="4" name="Picture 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657600" cy="31050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ijo cdo st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114800" cy="319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01650" y="673100"/>
            <a:ext cx="83058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defTabSz="912813"/>
            <a:r>
              <a:rPr lang="fr-FR" sz="2400" dirty="0"/>
              <a:t>TERMOIZOLIMI – KURSEN SHPENZIMET E ENERGJISE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57200" y="1389231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2813"/>
            <a:r>
              <a:rPr lang="en-US" sz="2000" dirty="0" err="1"/>
              <a:t>Konsumi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banesë</a:t>
            </a:r>
            <a:endParaRPr lang="en-US" sz="2000" dirty="0"/>
          </a:p>
          <a:p>
            <a:pPr algn="ctr" defTabSz="912813"/>
            <a:r>
              <a:rPr lang="en-US" sz="2000" dirty="0"/>
              <a:t>(</a:t>
            </a:r>
            <a:r>
              <a:rPr lang="en-US" sz="2000" dirty="0" err="1"/>
              <a:t>gjithe</a:t>
            </a:r>
            <a:r>
              <a:rPr lang="en-US" sz="2000" dirty="0"/>
              <a:t> </a:t>
            </a:r>
            <a:r>
              <a:rPr lang="en-US" sz="2000" dirty="0" err="1"/>
              <a:t>ambientet</a:t>
            </a:r>
            <a:r>
              <a:rPr lang="en-US" sz="2000" dirty="0"/>
              <a:t>)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/>
              <a:t>termoizolim</a:t>
            </a:r>
            <a:endParaRPr lang="en-US" sz="2000" dirty="0"/>
          </a:p>
          <a:p>
            <a:pPr algn="ctr" defTabSz="912813"/>
            <a:r>
              <a:rPr lang="en-US" sz="2000" dirty="0"/>
              <a:t>(sip. 200m²)=25-30 000 kwh/</a:t>
            </a:r>
            <a:r>
              <a:rPr lang="en-US" sz="2000" dirty="0" err="1"/>
              <a:t>vit</a:t>
            </a:r>
            <a:endParaRPr lang="en-US" sz="2000" dirty="0"/>
          </a:p>
        </p:txBody>
      </p:sp>
      <p:sp>
        <p:nvSpPr>
          <p:cNvPr id="6149" name="Rectangle 25"/>
          <p:cNvSpPr>
            <a:spLocks noChangeArrowheads="1"/>
          </p:cNvSpPr>
          <p:nvPr/>
        </p:nvSpPr>
        <p:spPr bwMode="auto">
          <a:xfrm>
            <a:off x="4343400" y="1371600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2813"/>
            <a:r>
              <a:rPr lang="en-US" sz="2000" dirty="0" err="1"/>
              <a:t>Konsumi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 smtClean="0"/>
              <a:t>banesë</a:t>
            </a:r>
            <a:endParaRPr lang="en-US" sz="2000" dirty="0"/>
          </a:p>
          <a:p>
            <a:pPr algn="ctr" defTabSz="912813"/>
            <a:r>
              <a:rPr lang="en-US" sz="2000" dirty="0"/>
              <a:t>(</a:t>
            </a:r>
            <a:r>
              <a:rPr lang="en-US" sz="2000" dirty="0" err="1"/>
              <a:t>gjithe</a:t>
            </a:r>
            <a:r>
              <a:rPr lang="en-US" sz="2000" dirty="0"/>
              <a:t> </a:t>
            </a:r>
            <a:r>
              <a:rPr lang="en-US" sz="2000" dirty="0" err="1"/>
              <a:t>ambientet</a:t>
            </a:r>
            <a:r>
              <a:rPr lang="en-US" sz="2000" dirty="0"/>
              <a:t>) pas </a:t>
            </a:r>
            <a:r>
              <a:rPr lang="en-US" sz="2000" dirty="0" err="1"/>
              <a:t>termoizolimit</a:t>
            </a:r>
            <a:endParaRPr lang="en-US" sz="2000" dirty="0"/>
          </a:p>
          <a:p>
            <a:pPr algn="ctr" defTabSz="912813"/>
            <a:r>
              <a:rPr lang="en-US" sz="2000" dirty="0"/>
              <a:t>(sip. 200m²)= 12-15 000 kwh/</a:t>
            </a:r>
            <a:r>
              <a:rPr lang="en-US" sz="2000" dirty="0" err="1"/>
              <a:t>vit</a:t>
            </a:r>
            <a:endParaRPr lang="en-US" sz="2000" dirty="0"/>
          </a:p>
        </p:txBody>
      </p:sp>
      <p:sp>
        <p:nvSpPr>
          <p:cNvPr id="6150" name="Rectangle 30"/>
          <p:cNvSpPr>
            <a:spLocks noChangeArrowheads="1"/>
          </p:cNvSpPr>
          <p:nvPr/>
        </p:nvSpPr>
        <p:spPr bwMode="auto">
          <a:xfrm>
            <a:off x="533400" y="4860925"/>
            <a:ext cx="8001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2813">
              <a:buFontTx/>
              <a:buChar char="-"/>
            </a:pPr>
            <a:r>
              <a:rPr lang="en-US" sz="2000" dirty="0" err="1"/>
              <a:t>Kosto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termoizolim</a:t>
            </a:r>
            <a:r>
              <a:rPr lang="en-US" sz="2000" dirty="0"/>
              <a:t>   ~   </a:t>
            </a:r>
            <a:r>
              <a:rPr lang="en-US" sz="2800" dirty="0"/>
              <a:t>603‘000 </a:t>
            </a:r>
            <a:r>
              <a:rPr lang="en-US" sz="2800" dirty="0" err="1"/>
              <a:t>lek</a:t>
            </a:r>
            <a:endParaRPr lang="en-US" sz="2800" dirty="0"/>
          </a:p>
          <a:p>
            <a:pPr defTabSz="912813">
              <a:buFontTx/>
              <a:buChar char="-"/>
            </a:pPr>
            <a:r>
              <a:rPr lang="en-US" sz="2000" dirty="0" err="1"/>
              <a:t>Kosto</a:t>
            </a:r>
            <a:r>
              <a:rPr lang="en-US" sz="2000" dirty="0"/>
              <a:t> per </a:t>
            </a:r>
            <a:r>
              <a:rPr lang="en-US" sz="2000" dirty="0" err="1"/>
              <a:t>termoizolim</a:t>
            </a:r>
            <a:r>
              <a:rPr lang="en-US" sz="2000" dirty="0"/>
              <a:t> = </a:t>
            </a:r>
            <a:r>
              <a:rPr lang="en-US" sz="2400" dirty="0"/>
              <a:t>1.5% </a:t>
            </a:r>
            <a:r>
              <a:rPr lang="en-US" sz="2400" dirty="0">
                <a:cs typeface="Arial" charset="0"/>
              </a:rPr>
              <a:t>÷ 2%</a:t>
            </a:r>
            <a:r>
              <a:rPr lang="en-US" sz="2000" dirty="0">
                <a:cs typeface="Arial" charset="0"/>
              </a:rPr>
              <a:t> e </a:t>
            </a:r>
            <a:r>
              <a:rPr lang="en-US" sz="2000" dirty="0" err="1">
                <a:cs typeface="Arial" charset="0"/>
              </a:rPr>
              <a:t>kostos</a:t>
            </a:r>
            <a:r>
              <a:rPr lang="en-US" sz="2000" dirty="0">
                <a:cs typeface="Arial" charset="0"/>
              </a:rPr>
              <a:t> se </a:t>
            </a:r>
            <a:r>
              <a:rPr lang="en-US" sz="2000" dirty="0" err="1">
                <a:cs typeface="Arial" charset="0"/>
              </a:rPr>
              <a:t>nderteses</a:t>
            </a:r>
            <a:r>
              <a:rPr lang="en-US" sz="2000" dirty="0"/>
              <a:t>      </a:t>
            </a:r>
          </a:p>
        </p:txBody>
      </p:sp>
      <p:pic>
        <p:nvPicPr>
          <p:cNvPr id="6151" name="Picture 68" descr="shtepi  e termoizoluar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44763"/>
            <a:ext cx="16002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9" descr="shtepi  e pa termoizoluar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676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70"/>
          <p:cNvSpPr>
            <a:spLocks/>
          </p:cNvSpPr>
          <p:nvPr/>
        </p:nvSpPr>
        <p:spPr bwMode="auto">
          <a:xfrm>
            <a:off x="476250" y="2868613"/>
            <a:ext cx="619125" cy="488950"/>
          </a:xfrm>
          <a:prstGeom prst="borderCallout2">
            <a:avLst>
              <a:gd name="adj1" fmla="val 23375"/>
              <a:gd name="adj2" fmla="val 112306"/>
              <a:gd name="adj3" fmla="val 23375"/>
              <a:gd name="adj4" fmla="val 127435"/>
              <a:gd name="adj5" fmla="val 53569"/>
              <a:gd name="adj6" fmla="val 250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/>
              <a:t>33%</a:t>
            </a:r>
          </a:p>
          <a:p>
            <a:pPr algn="ctr" defTabSz="912813"/>
            <a:r>
              <a:rPr lang="en-US" sz="1200" b="0"/>
              <a:t>çatia</a:t>
            </a:r>
          </a:p>
        </p:txBody>
      </p:sp>
      <p:sp>
        <p:nvSpPr>
          <p:cNvPr id="6154" name="AutoShape 71"/>
          <p:cNvSpPr>
            <a:spLocks/>
          </p:cNvSpPr>
          <p:nvPr/>
        </p:nvSpPr>
        <p:spPr bwMode="auto">
          <a:xfrm>
            <a:off x="3200400" y="3954463"/>
            <a:ext cx="660400" cy="422275"/>
          </a:xfrm>
          <a:prstGeom prst="borderCallout2">
            <a:avLst>
              <a:gd name="adj1" fmla="val 27069"/>
              <a:gd name="adj2" fmla="val -11537"/>
              <a:gd name="adj3" fmla="val 27069"/>
              <a:gd name="adj4" fmla="val -33171"/>
              <a:gd name="adj5" fmla="val 17292"/>
              <a:gd name="adj6" fmla="val -107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 dirty="0"/>
              <a:t>30 %</a:t>
            </a:r>
          </a:p>
          <a:p>
            <a:pPr algn="ctr" defTabSz="912813"/>
            <a:r>
              <a:rPr lang="en-US" sz="1200" b="0" dirty="0" err="1"/>
              <a:t>muret</a:t>
            </a:r>
            <a:endParaRPr lang="en-US" sz="1200" b="0" dirty="0"/>
          </a:p>
        </p:txBody>
      </p:sp>
      <p:sp>
        <p:nvSpPr>
          <p:cNvPr id="6155" name="AutoShape 72"/>
          <p:cNvSpPr>
            <a:spLocks/>
          </p:cNvSpPr>
          <p:nvPr/>
        </p:nvSpPr>
        <p:spPr bwMode="auto">
          <a:xfrm>
            <a:off x="228600" y="3935413"/>
            <a:ext cx="914400" cy="457200"/>
          </a:xfrm>
          <a:prstGeom prst="borderCallout2">
            <a:avLst>
              <a:gd name="adj1" fmla="val 25000"/>
              <a:gd name="adj2" fmla="val 108333"/>
              <a:gd name="adj3" fmla="val 25000"/>
              <a:gd name="adj4" fmla="val 116843"/>
              <a:gd name="adj5" fmla="val 28472"/>
              <a:gd name="adj6" fmla="val 156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/>
              <a:t>10 %</a:t>
            </a:r>
          </a:p>
          <a:p>
            <a:pPr algn="ctr" defTabSz="912813"/>
            <a:r>
              <a:rPr lang="en-US" sz="1200" b="0"/>
              <a:t>dysheme</a:t>
            </a:r>
          </a:p>
        </p:txBody>
      </p:sp>
      <p:sp>
        <p:nvSpPr>
          <p:cNvPr id="6156" name="AutoShape 73"/>
          <p:cNvSpPr>
            <a:spLocks/>
          </p:cNvSpPr>
          <p:nvPr/>
        </p:nvSpPr>
        <p:spPr bwMode="auto">
          <a:xfrm>
            <a:off x="4953000" y="2970213"/>
            <a:ext cx="685800" cy="533400"/>
          </a:xfrm>
          <a:prstGeom prst="borderCallout2">
            <a:avLst>
              <a:gd name="adj1" fmla="val 21431"/>
              <a:gd name="adj2" fmla="val 111111"/>
              <a:gd name="adj3" fmla="val 21431"/>
              <a:gd name="adj4" fmla="val 190509"/>
              <a:gd name="adj5" fmla="val 19940"/>
              <a:gd name="adj6" fmla="val 23865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/>
              <a:t>16.5 %</a:t>
            </a:r>
          </a:p>
          <a:p>
            <a:pPr algn="ctr" defTabSz="912813"/>
            <a:r>
              <a:rPr lang="en-US" sz="1200" b="0"/>
              <a:t>çatia</a:t>
            </a:r>
          </a:p>
        </p:txBody>
      </p:sp>
      <p:sp>
        <p:nvSpPr>
          <p:cNvPr id="6157" name="AutoShape 74"/>
          <p:cNvSpPr>
            <a:spLocks/>
          </p:cNvSpPr>
          <p:nvPr/>
        </p:nvSpPr>
        <p:spPr bwMode="auto">
          <a:xfrm>
            <a:off x="7772400" y="4005263"/>
            <a:ext cx="660400" cy="422275"/>
          </a:xfrm>
          <a:prstGeom prst="borderCallout2">
            <a:avLst>
              <a:gd name="adj1" fmla="val 27069"/>
              <a:gd name="adj2" fmla="val -11537"/>
              <a:gd name="adj3" fmla="val 27069"/>
              <a:gd name="adj4" fmla="val -47597"/>
              <a:gd name="adj5" fmla="val 8648"/>
              <a:gd name="adj6" fmla="val -106250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/>
              <a:t>15 %</a:t>
            </a:r>
          </a:p>
          <a:p>
            <a:pPr algn="ctr" defTabSz="912813"/>
            <a:r>
              <a:rPr lang="en-US" sz="1200" b="0"/>
              <a:t>muret</a:t>
            </a:r>
          </a:p>
        </p:txBody>
      </p:sp>
      <p:sp>
        <p:nvSpPr>
          <p:cNvPr id="6158" name="AutoShape 75"/>
          <p:cNvSpPr>
            <a:spLocks/>
          </p:cNvSpPr>
          <p:nvPr/>
        </p:nvSpPr>
        <p:spPr bwMode="auto">
          <a:xfrm>
            <a:off x="4876800" y="3895725"/>
            <a:ext cx="838200" cy="457200"/>
          </a:xfrm>
          <a:prstGeom prst="borderCallout2">
            <a:avLst>
              <a:gd name="adj1" fmla="val 25000"/>
              <a:gd name="adj2" fmla="val 109093"/>
              <a:gd name="adj3" fmla="val 25000"/>
              <a:gd name="adj4" fmla="val 119319"/>
              <a:gd name="adj5" fmla="val 29167"/>
              <a:gd name="adj6" fmla="val 173106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 dirty="0"/>
              <a:t>5 %</a:t>
            </a:r>
          </a:p>
          <a:p>
            <a:pPr algn="ctr" defTabSz="912813"/>
            <a:r>
              <a:rPr lang="en-US" sz="1200" b="0" dirty="0" err="1"/>
              <a:t>dysheme</a:t>
            </a:r>
            <a:endParaRPr lang="en-US" sz="1200" b="0" dirty="0"/>
          </a:p>
        </p:txBody>
      </p:sp>
      <p:sp>
        <p:nvSpPr>
          <p:cNvPr id="6159" name="AutoShape 76"/>
          <p:cNvSpPr>
            <a:spLocks/>
          </p:cNvSpPr>
          <p:nvPr/>
        </p:nvSpPr>
        <p:spPr bwMode="auto">
          <a:xfrm>
            <a:off x="3219450" y="2792413"/>
            <a:ext cx="1219200" cy="685800"/>
          </a:xfrm>
          <a:prstGeom prst="borderCallout2">
            <a:avLst>
              <a:gd name="adj1" fmla="val 16667"/>
              <a:gd name="adj2" fmla="val -6250"/>
              <a:gd name="adj3" fmla="val 16667"/>
              <a:gd name="adj4" fmla="val -22005"/>
              <a:gd name="adj5" fmla="val 141898"/>
              <a:gd name="adj6" fmla="val -52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 dirty="0"/>
              <a:t>27 %</a:t>
            </a:r>
          </a:p>
          <a:p>
            <a:pPr algn="ctr" defTabSz="912813"/>
            <a:r>
              <a:rPr lang="en-US" sz="1200" b="0" dirty="0" err="1"/>
              <a:t>Hapësirat</a:t>
            </a:r>
            <a:endParaRPr lang="en-US" sz="1200" b="0" dirty="0"/>
          </a:p>
          <a:p>
            <a:pPr algn="ctr" defTabSz="912813"/>
            <a:r>
              <a:rPr lang="en-US" sz="1200" b="0" dirty="0"/>
              <a:t>(</a:t>
            </a:r>
            <a:r>
              <a:rPr lang="en-US" sz="1200" b="0" dirty="0" err="1"/>
              <a:t>xhamat&amp;dyer</a:t>
            </a:r>
            <a:r>
              <a:rPr lang="en-US" sz="1200" b="0" dirty="0"/>
              <a:t>)</a:t>
            </a:r>
          </a:p>
        </p:txBody>
      </p:sp>
      <p:sp>
        <p:nvSpPr>
          <p:cNvPr id="6160" name="AutoShape 77"/>
          <p:cNvSpPr>
            <a:spLocks/>
          </p:cNvSpPr>
          <p:nvPr/>
        </p:nvSpPr>
        <p:spPr bwMode="auto">
          <a:xfrm>
            <a:off x="7696200" y="2817813"/>
            <a:ext cx="1219200" cy="692150"/>
          </a:xfrm>
          <a:prstGeom prst="borderCallout2">
            <a:avLst>
              <a:gd name="adj1" fmla="val 16514"/>
              <a:gd name="adj2" fmla="val -6250"/>
              <a:gd name="adj3" fmla="val 16514"/>
              <a:gd name="adj4" fmla="val -18750"/>
              <a:gd name="adj5" fmla="val 138532"/>
              <a:gd name="adj6" fmla="val -40236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2813"/>
            <a:r>
              <a:rPr lang="en-US" sz="1200" b="0"/>
              <a:t>13.5 %</a:t>
            </a:r>
          </a:p>
          <a:p>
            <a:pPr algn="ctr" defTabSz="912813"/>
            <a:r>
              <a:rPr lang="en-US" sz="1200" b="0"/>
              <a:t>Hapësirat</a:t>
            </a:r>
          </a:p>
          <a:p>
            <a:pPr algn="ctr" defTabSz="912813"/>
            <a:r>
              <a:rPr lang="en-US" sz="1200" b="0"/>
              <a:t>(xhamat&amp;dyer)</a:t>
            </a:r>
          </a:p>
        </p:txBody>
      </p:sp>
    </p:spTree>
    <p:extLst>
      <p:ext uri="{BB962C8B-B14F-4D97-AF65-F5344CB8AC3E}">
        <p14:creationId xmlns:p14="http://schemas.microsoft.com/office/powerpoint/2010/main" val="323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1"/>
          <p:cNvSpPr>
            <a:spLocks noChangeArrowheads="1"/>
          </p:cNvSpPr>
          <p:nvPr/>
        </p:nvSpPr>
        <p:spPr bwMode="auto">
          <a:xfrm>
            <a:off x="152400" y="4267200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 defTabSz="912813">
              <a:spcBef>
                <a:spcPct val="20000"/>
              </a:spcBef>
            </a:pPr>
            <a:r>
              <a:rPr lang="en-US" dirty="0" err="1">
                <a:solidFill>
                  <a:srgbClr val="FF3300"/>
                </a:solidFill>
              </a:rPr>
              <a:t>Investimi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për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termoizolim</a:t>
            </a:r>
            <a:r>
              <a:rPr lang="en-US" dirty="0"/>
              <a:t> ~603’000 </a:t>
            </a:r>
            <a:r>
              <a:rPr lang="en-US" dirty="0" err="1"/>
              <a:t>lek</a:t>
            </a:r>
            <a:endParaRPr lang="en-US" dirty="0"/>
          </a:p>
          <a:p>
            <a:pPr marL="341313" indent="-341313" defTabSz="912813">
              <a:spcBef>
                <a:spcPct val="20000"/>
              </a:spcBef>
            </a:pPr>
            <a:r>
              <a:rPr lang="en-US" dirty="0" err="1">
                <a:solidFill>
                  <a:srgbClr val="FF3300"/>
                </a:solidFill>
              </a:rPr>
              <a:t>Kursimi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nga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termoizolimi</a:t>
            </a:r>
            <a:r>
              <a:rPr lang="en-US" dirty="0">
                <a:solidFill>
                  <a:srgbClr val="FF3300"/>
                </a:solidFill>
              </a:rPr>
              <a:t> / 25vjet </a:t>
            </a:r>
            <a:r>
              <a:rPr lang="en-US" dirty="0"/>
              <a:t>~ 4’140’000 </a:t>
            </a:r>
            <a:r>
              <a:rPr lang="en-US" dirty="0" err="1"/>
              <a:t>lek</a:t>
            </a:r>
            <a:endParaRPr lang="en-US" dirty="0"/>
          </a:p>
          <a:p>
            <a:pPr marL="341313" indent="-341313" defTabSz="912813">
              <a:spcBef>
                <a:spcPct val="20000"/>
              </a:spcBef>
            </a:pPr>
            <a:r>
              <a:rPr lang="en-US" sz="1600" dirty="0">
                <a:solidFill>
                  <a:srgbClr val="FF3300"/>
                </a:solidFill>
              </a:rPr>
              <a:t>FITIMI 1 FAMILJE/25 </a:t>
            </a:r>
            <a:r>
              <a:rPr lang="en-US" sz="1600" dirty="0" err="1">
                <a:solidFill>
                  <a:srgbClr val="FF3300"/>
                </a:solidFill>
              </a:rPr>
              <a:t>vjet</a:t>
            </a:r>
            <a:r>
              <a:rPr lang="en-US" sz="1400" dirty="0">
                <a:solidFill>
                  <a:srgbClr val="FF3300"/>
                </a:solidFill>
              </a:rPr>
              <a:t> </a:t>
            </a:r>
            <a:r>
              <a:rPr lang="en-US" sz="1400" dirty="0"/>
              <a:t> = </a:t>
            </a:r>
            <a:r>
              <a:rPr lang="en-US" dirty="0" err="1"/>
              <a:t>Kursimi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termoizolimi</a:t>
            </a:r>
            <a:r>
              <a:rPr lang="en-US" dirty="0"/>
              <a:t> - </a:t>
            </a:r>
            <a:r>
              <a:rPr lang="en-US" dirty="0" err="1"/>
              <a:t>Investimi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termoizolim</a:t>
            </a:r>
            <a:endParaRPr lang="en-US" dirty="0"/>
          </a:p>
          <a:p>
            <a:pPr marL="341313" indent="-341313" defTabSz="912813">
              <a:spcBef>
                <a:spcPct val="20000"/>
              </a:spcBef>
            </a:pPr>
            <a:r>
              <a:rPr lang="en-US" sz="1400" dirty="0">
                <a:solidFill>
                  <a:srgbClr val="FF3300"/>
                </a:solidFill>
              </a:rPr>
              <a:t>                                                   </a:t>
            </a:r>
            <a:r>
              <a:rPr lang="en-US" sz="1400" dirty="0"/>
              <a:t>~</a:t>
            </a:r>
            <a:r>
              <a:rPr lang="en-US" sz="1400" dirty="0">
                <a:solidFill>
                  <a:srgbClr val="FF3300"/>
                </a:solidFill>
              </a:rPr>
              <a:t> </a:t>
            </a:r>
            <a:r>
              <a:rPr lang="en-US" sz="1400" dirty="0"/>
              <a:t>4’140’000 </a:t>
            </a:r>
            <a:r>
              <a:rPr lang="en-US" sz="1400" dirty="0" err="1"/>
              <a:t>lek</a:t>
            </a:r>
            <a:r>
              <a:rPr lang="en-US" sz="1400" dirty="0"/>
              <a:t> – 603’000 </a:t>
            </a:r>
            <a:r>
              <a:rPr lang="en-US" sz="1400" dirty="0" err="1"/>
              <a:t>lek</a:t>
            </a:r>
            <a:r>
              <a:rPr lang="en-US" sz="1400" dirty="0"/>
              <a:t> ~ </a:t>
            </a:r>
            <a:r>
              <a:rPr lang="en-US" sz="2400" dirty="0">
                <a:solidFill>
                  <a:srgbClr val="FF3300"/>
                </a:solidFill>
              </a:rPr>
              <a:t>3’537’000 </a:t>
            </a:r>
            <a:r>
              <a:rPr lang="en-US" sz="2400" dirty="0" err="1">
                <a:solidFill>
                  <a:srgbClr val="FF3300"/>
                </a:solidFill>
              </a:rPr>
              <a:t>lek</a:t>
            </a:r>
            <a:endParaRPr lang="en-US" sz="2400" dirty="0">
              <a:solidFill>
                <a:srgbClr val="FF3300"/>
              </a:solidFill>
            </a:endParaRPr>
          </a:p>
          <a:p>
            <a:pPr marL="341313" indent="-341313" defTabSz="912813">
              <a:spcBef>
                <a:spcPct val="20000"/>
              </a:spcBef>
            </a:pPr>
            <a:endParaRPr lang="en-US" sz="1600" dirty="0">
              <a:solidFill>
                <a:srgbClr val="FF3300"/>
              </a:solidFill>
            </a:endParaRPr>
          </a:p>
          <a:p>
            <a:pPr marL="341313" indent="-341313" defTabSz="912813">
              <a:spcBef>
                <a:spcPct val="20000"/>
              </a:spcBef>
            </a:pPr>
            <a:endParaRPr lang="en-US" sz="1700" dirty="0">
              <a:solidFill>
                <a:srgbClr val="FF3300"/>
              </a:solidFill>
            </a:endParaRPr>
          </a:p>
          <a:p>
            <a:pPr marL="341313" indent="-341313" defTabSz="912813">
              <a:spcBef>
                <a:spcPct val="20000"/>
              </a:spcBef>
            </a:pPr>
            <a:endParaRPr lang="en-US" sz="1600" dirty="0">
              <a:solidFill>
                <a:srgbClr val="FF3300"/>
              </a:solidFill>
            </a:endParaRPr>
          </a:p>
          <a:p>
            <a:pPr marL="341313" indent="-341313" defTabSz="912813">
              <a:spcBef>
                <a:spcPct val="20000"/>
              </a:spcBef>
            </a:pPr>
            <a:endParaRPr lang="en-US" sz="1600" dirty="0">
              <a:solidFill>
                <a:srgbClr val="FF3300"/>
              </a:solidFill>
            </a:endParaRPr>
          </a:p>
          <a:p>
            <a:pPr marL="341313" indent="-341313" defTabSz="912813">
              <a:spcBef>
                <a:spcPct val="20000"/>
              </a:spcBef>
            </a:pPr>
            <a:endParaRPr lang="en-US" sz="1600" dirty="0">
              <a:solidFill>
                <a:srgbClr val="FF3300"/>
              </a:solidFill>
            </a:endParaRPr>
          </a:p>
        </p:txBody>
      </p:sp>
      <p:sp>
        <p:nvSpPr>
          <p:cNvPr id="7172" name="Rectangle 96"/>
          <p:cNvSpPr>
            <a:spLocks noChangeArrowheads="1"/>
          </p:cNvSpPr>
          <p:nvPr/>
        </p:nvSpPr>
        <p:spPr bwMode="auto">
          <a:xfrm>
            <a:off x="152400" y="609600"/>
            <a:ext cx="8610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2813"/>
            <a:r>
              <a:rPr lang="fr-FR" sz="2000">
                <a:solidFill>
                  <a:schemeClr val="tx2"/>
                </a:solidFill>
              </a:rPr>
              <a:t>TERMOIZOLIMI – KURSEN SHPENZIMET E ENERGJISE 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173" name="Rectangle 98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1313" indent="-341313" algn="ctr" defTabSz="912813"/>
            <a:endParaRPr lang="en-US" sz="1700" dirty="0"/>
          </a:p>
          <a:p>
            <a:pPr marL="341313" indent="-341313" algn="ctr" defTabSz="912813"/>
            <a:r>
              <a:rPr lang="en-US" sz="1700" dirty="0"/>
              <a:t>   </a:t>
            </a:r>
            <a:r>
              <a:rPr lang="en-US" sz="1600" dirty="0"/>
              <a:t>INVESTIMI PER TERMOIZOLIM (sip200m²) E SHLYEN VETEN PAS RRETH 4 VITESH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304800" y="14478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600575" y="1524000"/>
          <a:ext cx="431482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66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solidFill>
                  <a:schemeClr val="bg1">
                    <a:lumMod val="50000"/>
                  </a:schemeClr>
                </a:solidFill>
              </a:rPr>
              <a:t>Alba Road </a:t>
            </a:r>
            <a:r>
              <a:rPr lang="en-US" sz="2000" b="1" dirty="0" err="1" smtClean="0">
                <a:ln w="11430"/>
                <a:solidFill>
                  <a:schemeClr val="bg1">
                    <a:lumMod val="50000"/>
                  </a:schemeClr>
                </a:solidFill>
              </a:rPr>
              <a:t>sh.a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371600"/>
            <a:ext cx="8229600" cy="1676400"/>
          </a:xfrm>
          <a:prstGeom prst="wedgeRoundRect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24001"/>
            <a:ext cx="7467600" cy="1371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spc="300" dirty="0" smtClean="0">
                <a:solidFill>
                  <a:schemeClr val="bg1"/>
                </a:solidFill>
              </a:rPr>
              <a:t>	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Izopor Grafit®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Inovacion ne Izolime</a:t>
            </a:r>
          </a:p>
          <a:p>
            <a:pPr>
              <a:buNone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</a:rPr>
              <a:t>MATERIAL IZOLUES ME PERFORMANCE TE LARTE</a:t>
            </a:r>
            <a:endParaRPr lang="it-IT" sz="2000" b="1" spc="3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</a:rPr>
              <a:t>0 % EFICENT ME SHUME  SE NJE MATERIAL TRADICIONAL EPS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352800"/>
            <a:ext cx="4724400" cy="312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/>
          </a:lstStyle>
          <a:p>
            <a:pPr algn="l"/>
            <a:r>
              <a:rPr lang="it-IT" sz="2000" dirty="0"/>
              <a:t>	IZOPOR Grafit® Eshte material izolues me ngjyre gri ne te argjende prej polistireni me permbajtje grafiti i ideuar per aplikim ne fasada te jashteme.</a:t>
            </a:r>
          </a:p>
          <a:p>
            <a:pPr algn="l"/>
            <a:endParaRPr lang="en-US" sz="2000" dirty="0"/>
          </a:p>
          <a:p>
            <a:pPr algn="l"/>
            <a:r>
              <a:rPr lang="it-IT" sz="2000" dirty="0"/>
              <a:t>	ALBA ROAD sh.a.. Eskluzivisht prodhon dhe trasformon kete material  ne produkte izoluese me tipologji te ndryshme perdorimi</a:t>
            </a:r>
            <a:r>
              <a:rPr lang="it-IT" sz="2000" dirty="0" smtClean="0"/>
              <a:t>.</a:t>
            </a:r>
            <a:endParaRPr lang="en-US" sz="2000" dirty="0"/>
          </a:p>
        </p:txBody>
      </p:sp>
      <p:pic>
        <p:nvPicPr>
          <p:cNvPr id="11" name="Picture 10" descr="processoprodut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505200"/>
            <a:ext cx="3403104" cy="2819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>Izopor</a:t>
            </a:r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3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>Grafit</a:t>
            </a:r>
            <a:r>
              <a:rPr lang="en-US" sz="3800" dirty="0">
                <a:solidFill>
                  <a:schemeClr val="accent1"/>
                </a:solidFill>
                <a:latin typeface="BankGothic Md BT" pitchFamily="34" charset="0"/>
              </a:rPr>
              <a:t> </a:t>
            </a:r>
            <a:r>
              <a:rPr lang="it-IT" sz="3800" dirty="0" smtClean="0">
                <a:solidFill>
                  <a:schemeClr val="accent1"/>
                </a:solidFill>
              </a:rPr>
              <a:t>®</a:t>
            </a:r>
            <a:r>
              <a:rPr lang="en-US" sz="3800" dirty="0" smtClean="0"/>
              <a:t>High-Tech </a:t>
            </a:r>
            <a:r>
              <a:rPr lang="en-US" sz="3800" dirty="0"/>
              <a:t>Material</a:t>
            </a:r>
            <a:endParaRPr lang="it-IT" sz="3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defRPr/>
            </a:pP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Material Modern – Pro </a:t>
            </a:r>
            <a:r>
              <a:rPr lang="en-US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Mjedisit</a:t>
            </a:r>
            <a:endParaRPr lang="en-US" i="1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80000"/>
              </a:lnSpc>
              <a:buNone/>
              <a:defRPr/>
            </a:pPr>
            <a:r>
              <a:rPr lang="en-US" sz="19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Grimcat</a:t>
            </a:r>
            <a:r>
              <a:rPr lang="en-US" sz="1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vogla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grafitit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japin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pllakave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Grafitit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nje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shkelqim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argjente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dhe me e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rendesishmja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eshte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keto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perthithin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rrezet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infra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kuqe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lejojne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reflektimin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  duke </a:t>
            </a:r>
            <a:r>
              <a:rPr lang="en-US" sz="1900" b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ur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keshtu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percjelleshmerine</a:t>
            </a:r>
            <a:r>
              <a:rPr lang="en-US" sz="19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termike</a:t>
            </a:r>
            <a:r>
              <a:rPr lang="en-US" sz="19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materialit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8" descr="Styropor-Neopor beads - graphic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2513805"/>
            <a:ext cx="3962400" cy="3505996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419600" y="1143000"/>
            <a:ext cx="4495799" cy="1295400"/>
          </a:xfrm>
        </p:spPr>
        <p:txBody>
          <a:bodyPr>
            <a:noAutofit/>
          </a:bodyPr>
          <a:lstStyle/>
          <a:p>
            <a:pPr algn="ctr"/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Eshte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nje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material I </a:t>
            </a:r>
            <a:r>
              <a:rPr lang="en-US" sz="1800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teknologjise</a:t>
            </a:r>
            <a:r>
              <a:rPr lang="en-US" sz="18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800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larte</a:t>
            </a:r>
            <a:r>
              <a:rPr lang="en-US" sz="1800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vendos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standarte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eficenzen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termike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izolimeve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perputhje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impaktin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mjedisor</a:t>
            </a:r>
            <a:r>
              <a:rPr lang="en-US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py of logo-Neop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1"/>
            <a:ext cx="2286000" cy="99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High-Tech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eorgia" pitchFamily="18" charset="0"/>
              </a:rPr>
              <a:t>	</a:t>
            </a:r>
            <a:r>
              <a:rPr lang="en-US" sz="8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>Izopor</a:t>
            </a:r>
            <a:r>
              <a:rPr lang="en-US" sz="8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> </a:t>
            </a:r>
            <a:r>
              <a:rPr lang="en-US" sz="8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BankGothic Md BT" pitchFamily="34" charset="0"/>
              </a:rPr>
              <a:t>Grafit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Duke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prodhuar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pllaka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treshesi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vogel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konsumatoret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pakesojne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shpenzimet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financiare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Plus me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shume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eficence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teknollogjine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izolimit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do te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thote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qe 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duhet me pak </a:t>
            </a:r>
            <a:r>
              <a:rPr lang="en-US" sz="21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energji</a:t>
            </a: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 te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ngrohur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ose per te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ftohur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shtepi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duke 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krahasuar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nje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polistirol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tradicional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 te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njejtat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parametra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rezistence</a:t>
            </a: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2100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shtypje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1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punosh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panele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 te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holle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trashesi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gjithashtu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perkthjeme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zvogelim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kostove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ndertimit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 te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vendosjes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 te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transportit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dhe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perdorimit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fakt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panelet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Izopor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Grafit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shtojne</a:t>
            </a:r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vleren</a:t>
            </a:r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19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tyre</a:t>
            </a:r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gjate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gjithe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funksionit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nga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krijimi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fabrike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deri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perdorimn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tyre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ne </a:t>
            </a:r>
            <a:r>
              <a:rPr lang="en-US" sz="19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kantier</a:t>
            </a:r>
            <a:r>
              <a:rPr lang="en-US" sz="19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1"/>
            <a:ext cx="8229600" cy="4800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Sistemet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ofrojnë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ctr">
              <a:lnSpc>
                <a:spcPct val="170000"/>
              </a:lnSpc>
              <a:buNone/>
            </a:pPr>
            <a:endParaRPr lang="en-US" sz="16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Veti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izoluese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larta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50% ne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krahasim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 EPS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tradicionale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jep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mundesine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perdorimin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paneleve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izoluese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spesor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vogel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Perfitime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siperfaqet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banimit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Perfitime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transport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Qelizat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grafitit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pengojne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trasmetimin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rrezeve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infra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kuqe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nga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ambienti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ndertese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Lejon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shkembimin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ajrit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nuk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krijon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myqe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ambientin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vendoset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higjenik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qendrueshmeri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eshte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rezistent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ndaj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amortizimit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kohe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I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pershtatshem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ndertesa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ekzistuese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Grafiti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eshte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produkti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eficent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termo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izolimin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fasadave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sistemin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“Mantel” (a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cappotto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Perdorimi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tij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kete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mundeson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arritjen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parametrave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shtepise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shpenzime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energjie. (passive house)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dmth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redukton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pothuaj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ne zero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nivelin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shkembimit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termik</a:t>
            </a:r>
            <a:r>
              <a:rPr lang="en-US" sz="105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pc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AVANTAZHET</a:t>
            </a:r>
            <a:endParaRPr lang="en-US" b="1" spc="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spc="600" dirty="0" smtClean="0"/>
              <a:t>IMPAKTI MJEDISOR</a:t>
            </a:r>
            <a:endParaRPr lang="en-US" b="1" spc="6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4114800" cy="47845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Standart</a:t>
            </a: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 i RI ne </a:t>
            </a:r>
            <a:r>
              <a:rPr lang="en-US" sz="1600" b="1" dirty="0" err="1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zolimin</a:t>
            </a: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Termik</a:t>
            </a:r>
            <a:endParaRPr lang="en-US" sz="1600" b="1" dirty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sz="1600" b="1" dirty="0" smtClean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err="1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600" b="1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1600" b="1" dirty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polistirol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ekspansiv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EPS),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eshte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nje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re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zgjidhje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permisimin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izolimit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termik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banesat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ato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ekzistuese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Pllakat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ngjyre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argjente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sepse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grimcat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vogla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grafitit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futen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brendesi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struktures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qelizes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Qelizat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struktures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Grafitit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reflektojne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asorbojne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rezet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nxehta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tregojne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dukshem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kapacitetet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termike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24401" y="1600200"/>
            <a:ext cx="3962400" cy="480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843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698434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vogla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rrumbullake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te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zeza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Nje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material, me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shume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plikime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Izopor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843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—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eshte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perbere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nga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kokriza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vogla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polistireni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(EPS)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ajri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grimca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grafiti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Albaroad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698434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prodhon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material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tregun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game te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gjere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aplikimesh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Te ndryshme\prezantimi\foto prezantimi\New Picture (8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647825"/>
            <a:ext cx="32099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472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ALBAROAD  sh.a.  Autostrada Tr-Dr Km4              AL-1000, Tirane.</vt:lpstr>
      <vt:lpstr>TermoIzolimi Kursen Energji – Kursen Para</vt:lpstr>
      <vt:lpstr>PowerPoint Presentation</vt:lpstr>
      <vt:lpstr>PowerPoint Presentation</vt:lpstr>
      <vt:lpstr>Alba Road sh.a.</vt:lpstr>
      <vt:lpstr>Izopor Grafit ®High-Tech Material</vt:lpstr>
      <vt:lpstr>High-Tech Material</vt:lpstr>
      <vt:lpstr>AVANTAZHET</vt:lpstr>
      <vt:lpstr>IMPAKTI MJEDISOR</vt:lpstr>
      <vt:lpstr>IMPAKTI MJEDISOR</vt:lpstr>
      <vt:lpstr>Eficenca - Ekonomike</vt:lpstr>
      <vt:lpstr>Perdorime te ndryshme me Izopor Grafit</vt:lpstr>
    </vt:vector>
  </TitlesOfParts>
  <Company>Alba-Road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Alba Road sh.a.</dc:title>
  <dc:creator>izoterm</dc:creator>
  <cp:lastModifiedBy>Sony Vaio</cp:lastModifiedBy>
  <cp:revision>63</cp:revision>
  <dcterms:created xsi:type="dcterms:W3CDTF">2012-11-27T07:18:08Z</dcterms:created>
  <dcterms:modified xsi:type="dcterms:W3CDTF">2012-12-17T13:06:02Z</dcterms:modified>
</cp:coreProperties>
</file>